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3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35.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9"/>
  </p:notesMasterIdLst>
  <p:handoutMasterIdLst>
    <p:handoutMasterId r:id="rId80"/>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38" r:id="rId24"/>
    <p:sldId id="539" r:id="rId25"/>
    <p:sldId id="540" r:id="rId26"/>
    <p:sldId id="512" r:id="rId27"/>
    <p:sldId id="513" r:id="rId28"/>
    <p:sldId id="514" r:id="rId29"/>
    <p:sldId id="515" r:id="rId30"/>
    <p:sldId id="291" r:id="rId31"/>
    <p:sldId id="320" r:id="rId32"/>
    <p:sldId id="322" r:id="rId33"/>
    <p:sldId id="324" r:id="rId34"/>
    <p:sldId id="345" r:id="rId35"/>
    <p:sldId id="541" r:id="rId36"/>
    <p:sldId id="543" r:id="rId37"/>
    <p:sldId id="542" r:id="rId38"/>
    <p:sldId id="544" r:id="rId39"/>
    <p:sldId id="545" r:id="rId40"/>
    <p:sldId id="546" r:id="rId41"/>
    <p:sldId id="547" r:id="rId42"/>
    <p:sldId id="347" r:id="rId43"/>
    <p:sldId id="477" r:id="rId44"/>
    <p:sldId id="276" r:id="rId45"/>
    <p:sldId id="282" r:id="rId46"/>
    <p:sldId id="531" r:id="rId47"/>
    <p:sldId id="480" r:id="rId48"/>
    <p:sldId id="487" r:id="rId49"/>
    <p:sldId id="408" r:id="rId50"/>
    <p:sldId id="489" r:id="rId51"/>
    <p:sldId id="454" r:id="rId52"/>
    <p:sldId id="482" r:id="rId53"/>
    <p:sldId id="530" r:id="rId54"/>
    <p:sldId id="516" r:id="rId55"/>
    <p:sldId id="517" r:id="rId56"/>
    <p:sldId id="523" r:id="rId57"/>
    <p:sldId id="524" r:id="rId58"/>
    <p:sldId id="536" r:id="rId59"/>
    <p:sldId id="537" r:id="rId60"/>
    <p:sldId id="525" r:id="rId61"/>
    <p:sldId id="492" r:id="rId62"/>
    <p:sldId id="472" r:id="rId63"/>
    <p:sldId id="283" r:id="rId64"/>
    <p:sldId id="447" r:id="rId65"/>
    <p:sldId id="481" r:id="rId66"/>
    <p:sldId id="484" r:id="rId67"/>
    <p:sldId id="502" r:id="rId68"/>
    <p:sldId id="503" r:id="rId69"/>
    <p:sldId id="504" r:id="rId70"/>
    <p:sldId id="505" r:id="rId71"/>
    <p:sldId id="506" r:id="rId72"/>
    <p:sldId id="451" r:id="rId73"/>
    <p:sldId id="490" r:id="rId74"/>
    <p:sldId id="486" r:id="rId75"/>
    <p:sldId id="534" r:id="rId76"/>
    <p:sldId id="491" r:id="rId77"/>
    <p:sldId id="497" r:id="rId78"/>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38"/>
            <p14:sldId id="539"/>
            <p14:sldId id="540"/>
            <p14:sldId id="512"/>
            <p14:sldId id="513"/>
            <p14:sldId id="514"/>
            <p14:sldId id="515"/>
            <p14:sldId id="291"/>
            <p14:sldId id="320"/>
            <p14:sldId id="322"/>
            <p14:sldId id="324"/>
            <p14:sldId id="345"/>
            <p14:sldId id="541"/>
            <p14:sldId id="543"/>
            <p14:sldId id="542"/>
            <p14:sldId id="544"/>
            <p14:sldId id="545"/>
            <p14:sldId id="546"/>
            <p14:sldId id="547"/>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16"/>
            <p14:sldId id="517"/>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89206" autoAdjust="0"/>
  </p:normalViewPr>
  <p:slideViewPr>
    <p:cSldViewPr snapToGrid="0">
      <p:cViewPr varScale="1">
        <p:scale>
          <a:sx n="114" d="100"/>
          <a:sy n="114" d="100"/>
        </p:scale>
        <p:origin x="1068" y="96"/>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1392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14/12/2019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been able to find literature that demonstrates this effect.</a:t>
            </a:r>
          </a:p>
          <a:p>
            <a:r>
              <a:rPr lang="en-US" baseline="0" dirty="0" smtClean="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22</a:t>
            </a:fld>
            <a:endParaRPr lang="en-US"/>
          </a:p>
        </p:txBody>
      </p:sp>
    </p:spTree>
    <p:extLst>
      <p:ext uri="{BB962C8B-B14F-4D97-AF65-F5344CB8AC3E}">
        <p14:creationId xmlns:p14="http://schemas.microsoft.com/office/powerpoint/2010/main" val="107104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96097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29</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droplets coalesce and conserve volume!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56317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43</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a:t>
            </a:r>
            <a:r>
              <a:rPr lang="en-US" sz="1200" kern="1200" baseline="0" dirty="0" smtClean="0">
                <a:solidFill>
                  <a:schemeClr val="tx1"/>
                </a:solidFill>
                <a:latin typeface="Arial" charset="0"/>
                <a:ea typeface="+mn-ea"/>
                <a:cs typeface="+mn-cs"/>
              </a:rPr>
              <a:t>coefficient due to shape.</a:t>
            </a:r>
            <a:endParaRPr lang="en-US" sz="1200" kern="1200" baseline="0" dirty="0">
              <a:solidFill>
                <a:schemeClr val="tx1"/>
              </a:solidFill>
              <a:latin typeface="Arial" charset="0"/>
              <a:ea typeface="+mn-ea"/>
              <a:cs typeface="+mn-cs"/>
            </a:endParaRP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44</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47</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48</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extLst>
      <p:ext uri="{BB962C8B-B14F-4D97-AF65-F5344CB8AC3E}">
        <p14:creationId xmlns:p14="http://schemas.microsoft.com/office/powerpoint/2010/main" val="33035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61</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62</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63</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s-HN" dirty="0" err="1" smtClean="0"/>
              <a:t>Less</a:t>
            </a:r>
            <a:r>
              <a:rPr lang="es-HN" dirty="0" smtClean="0"/>
              <a:t> </a:t>
            </a:r>
            <a:r>
              <a:rPr lang="es-HN" dirty="0" err="1" smtClean="0"/>
              <a:t>volume</a:t>
            </a:r>
            <a:r>
              <a:rPr lang="es-HN" baseline="0" dirty="0" smtClean="0"/>
              <a:t> to </a:t>
            </a:r>
            <a:r>
              <a:rPr lang="es-HN" baseline="0" dirty="0" err="1" smtClean="0"/>
              <a:t>clear</a:t>
            </a:r>
            <a:r>
              <a:rPr lang="es-HN" baseline="0" dirty="0" smtClean="0"/>
              <a:t> </a:t>
            </a:r>
            <a:r>
              <a:rPr lang="es-HN" baseline="0" dirty="0" err="1" smtClean="0"/>
              <a:t>before</a:t>
            </a:r>
            <a:r>
              <a:rPr lang="es-HN" baseline="0" dirty="0" smtClean="0"/>
              <a:t> </a:t>
            </a:r>
            <a:r>
              <a:rPr lang="es-HN" baseline="0" dirty="0" err="1" smtClean="0"/>
              <a:t>the</a:t>
            </a:r>
            <a:r>
              <a:rPr lang="es-HN" baseline="0" dirty="0" smtClean="0"/>
              <a:t> </a:t>
            </a:r>
            <a:r>
              <a:rPr lang="es-HN" baseline="0" dirty="0" err="1" smtClean="0"/>
              <a:t>next</a:t>
            </a:r>
            <a:r>
              <a:rPr lang="es-HN" baseline="0" dirty="0" smtClean="0"/>
              <a:t> </a:t>
            </a:r>
            <a:r>
              <a:rPr lang="es-HN" baseline="0" dirty="0" err="1" smtClean="0"/>
              <a:t>collision</a:t>
            </a:r>
            <a:endParaRPr lang="es-HN" baseline="0" dirty="0" smtClean="0"/>
          </a:p>
          <a:p>
            <a:r>
              <a:rPr lang="es-HN" baseline="0" dirty="0" err="1" smtClean="0"/>
              <a:t>Gt</a:t>
            </a:r>
            <a:endParaRPr lang="es-HN" baseline="0" dirty="0" smtClean="0"/>
          </a:p>
          <a:p>
            <a:endParaRPr lang="es-H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65</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67</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69</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71</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75</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r>
              <a:rPr lang="en-US" dirty="0" smtClean="0"/>
              <a:t>)</a:t>
            </a:r>
          </a:p>
          <a:p>
            <a:endParaRPr lang="en-US" dirty="0" smtClean="0"/>
          </a:p>
          <a:p>
            <a:r>
              <a:rPr lang="en-US" dirty="0" smtClean="0"/>
              <a:t>Why???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a:t>
            </a:r>
            <a:r>
              <a:rPr lang="en-US" sz="1200" b="1" kern="1200" dirty="0" smtClean="0">
                <a:solidFill>
                  <a:schemeClr val="tx1"/>
                </a:solidFill>
                <a:effectLst/>
                <a:latin typeface="Arial" charset="0"/>
                <a:ea typeface="+mn-ea"/>
                <a:cs typeface="+mn-cs"/>
              </a:rPr>
              <a:t>2015</a:t>
            </a:r>
          </a:p>
          <a:p>
            <a:pPr fontAlgn="t"/>
            <a:r>
              <a:rPr lang="en-US" sz="1200" b="1" kern="1200" dirty="0" smtClean="0">
                <a:solidFill>
                  <a:schemeClr val="tx1"/>
                </a:solidFill>
                <a:effectLst/>
                <a:latin typeface="Arial" charset="0"/>
                <a:ea typeface="+mn-ea"/>
                <a:cs typeface="+mn-cs"/>
              </a:rPr>
              <a:t>Calculate max based</a:t>
            </a:r>
            <a:r>
              <a:rPr lang="en-US" sz="1200" b="1" kern="1200" baseline="0" dirty="0" smtClean="0">
                <a:solidFill>
                  <a:schemeClr val="tx1"/>
                </a:solidFill>
                <a:effectLst/>
                <a:latin typeface="Arial" charset="0"/>
                <a:ea typeface="+mn-ea"/>
                <a:cs typeface="+mn-cs"/>
              </a:rPr>
              <a:t> on this wake equation</a:t>
            </a:r>
          </a:p>
          <a:p>
            <a:pPr fontAlgn="t"/>
            <a:r>
              <a:rPr lang="en-US" sz="1200" b="1" kern="1200" baseline="0" dirty="0" smtClean="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3.xml"/><Relationship Id="rId5" Type="http://schemas.openxmlformats.org/officeDocument/2006/relationships/image" Target="../media/image36.pn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9.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4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47.png"/><Relationship Id="rId5" Type="http://schemas.openxmlformats.org/officeDocument/2006/relationships/tags" Target="../tags/tag23.xml"/><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tags" Target="../tags/tag22.xml"/><Relationship Id="rId9" Type="http://schemas.openxmlformats.org/officeDocument/2006/relationships/image" Target="../media/image45.png"/><Relationship Id="rId1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5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31.xml"/><Relationship Id="rId7" Type="http://schemas.openxmlformats.org/officeDocument/2006/relationships/image" Target="../media/image5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2.xml"/><Relationship Id="rId5" Type="http://schemas.openxmlformats.org/officeDocument/2006/relationships/tags" Target="../tags/tag33.xml"/><Relationship Id="rId10" Type="http://schemas.openxmlformats.org/officeDocument/2006/relationships/image" Target="../media/image58.png"/><Relationship Id="rId4" Type="http://schemas.openxmlformats.org/officeDocument/2006/relationships/tags" Target="../tags/tag32.xml"/><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46.png"/><Relationship Id="rId17" Type="http://schemas.openxmlformats.org/officeDocument/2006/relationships/image" Target="../media/image64.png"/><Relationship Id="rId2" Type="http://schemas.openxmlformats.org/officeDocument/2006/relationships/tags" Target="../tags/tag35.xml"/><Relationship Id="rId16" Type="http://schemas.openxmlformats.org/officeDocument/2006/relationships/image" Target="../media/image63.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9.png"/><Relationship Id="rId5" Type="http://schemas.openxmlformats.org/officeDocument/2006/relationships/tags" Target="../tags/tag38.xml"/><Relationship Id="rId15" Type="http://schemas.openxmlformats.org/officeDocument/2006/relationships/image" Target="../media/image62.png"/><Relationship Id="rId10" Type="http://schemas.openxmlformats.org/officeDocument/2006/relationships/slideLayout" Target="../slideLayouts/slideLayout12.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2.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44.xml"/><Relationship Id="rId5" Type="http://schemas.openxmlformats.org/officeDocument/2006/relationships/image" Target="../media/image62.png"/><Relationship Id="rId4" Type="http://schemas.openxmlformats.org/officeDocument/2006/relationships/image" Target="../media/image66.wmf"/></Relationships>
</file>

<file path=ppt/slides/_rels/slide4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7.xml"/><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12.xml"/><Relationship Id="rId11" Type="http://schemas.openxmlformats.org/officeDocument/2006/relationships/image" Target="../media/image62.png"/><Relationship Id="rId5" Type="http://schemas.openxmlformats.org/officeDocument/2006/relationships/tags" Target="../tags/tag49.xml"/><Relationship Id="rId10" Type="http://schemas.openxmlformats.org/officeDocument/2006/relationships/image" Target="../media/image69.png"/><Relationship Id="rId4" Type="http://schemas.openxmlformats.org/officeDocument/2006/relationships/tags" Target="../tags/tag48.xml"/><Relationship Id="rId9" Type="http://schemas.openxmlformats.org/officeDocument/2006/relationships/image" Target="../media/image460.png"/></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12.xml"/><Relationship Id="rId7" Type="http://schemas.openxmlformats.org/officeDocument/2006/relationships/image" Target="../media/image72.w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1.wmf"/><Relationship Id="rId5" Type="http://schemas.openxmlformats.org/officeDocument/2006/relationships/image" Target="../media/image69.png"/><Relationship Id="rId4"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78.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tags" Target="../tags/tag53.xml"/><Relationship Id="rId16" Type="http://schemas.openxmlformats.org/officeDocument/2006/relationships/image" Target="../media/image81.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76.png"/><Relationship Id="rId5" Type="http://schemas.openxmlformats.org/officeDocument/2006/relationships/tags" Target="../tags/tag56.xml"/><Relationship Id="rId15" Type="http://schemas.openxmlformats.org/officeDocument/2006/relationships/image" Target="../media/image80.png"/><Relationship Id="rId10" Type="http://schemas.openxmlformats.org/officeDocument/2006/relationships/image" Target="../media/image75.wmf"/><Relationship Id="rId4" Type="http://schemas.openxmlformats.org/officeDocument/2006/relationships/tags" Target="../tags/tag55.xml"/><Relationship Id="rId9" Type="http://schemas.openxmlformats.org/officeDocument/2006/relationships/notesSlide" Target="../notesSlides/notesSlide22.xml"/><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60.xml"/><Relationship Id="rId7" Type="http://schemas.openxmlformats.org/officeDocument/2006/relationships/image" Target="../media/image83.wmf"/><Relationship Id="rId2" Type="http://schemas.openxmlformats.org/officeDocument/2006/relationships/tags" Target="../tags/tag59.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86.png"/><Relationship Id="rId5" Type="http://schemas.openxmlformats.org/officeDocument/2006/relationships/notesSlide" Target="../notesSlides/notesSlide23.xml"/><Relationship Id="rId10" Type="http://schemas.openxmlformats.org/officeDocument/2006/relationships/image" Target="../media/image85.png"/><Relationship Id="rId4" Type="http://schemas.openxmlformats.org/officeDocument/2006/relationships/slideLayout" Target="../slideLayouts/slideLayout12.xml"/><Relationship Id="rId9" Type="http://schemas.openxmlformats.org/officeDocument/2006/relationships/image" Target="../media/image84.wmf"/></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62.xml"/><Relationship Id="rId7" Type="http://schemas.openxmlformats.org/officeDocument/2006/relationships/image" Target="../media/image87.wmf"/><Relationship Id="rId2" Type="http://schemas.openxmlformats.org/officeDocument/2006/relationships/tags" Target="../tags/tag61.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4.xml"/><Relationship Id="rId4" Type="http://schemas.openxmlformats.org/officeDocument/2006/relationships/slideLayout" Target="../slideLayouts/slideLayout13.xml"/><Relationship Id="rId9"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12.xml"/><Relationship Id="rId7" Type="http://schemas.openxmlformats.org/officeDocument/2006/relationships/image" Target="../media/image9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300.png"/><Relationship Id="rId5" Type="http://schemas.openxmlformats.org/officeDocument/2006/relationships/image" Target="../media/image92.png"/><Relationship Id="rId4"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67.xml"/><Relationship Id="rId7" Type="http://schemas.openxmlformats.org/officeDocument/2006/relationships/image" Target="../media/image9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98.png"/><Relationship Id="rId4" Type="http://schemas.openxmlformats.org/officeDocument/2006/relationships/tags" Target="../tags/tag68.xml"/><Relationship Id="rId9" Type="http://schemas.openxmlformats.org/officeDocument/2006/relationships/image" Target="../media/image97.png"/></Relationships>
</file>

<file path=ppt/slides/_rels/slide51.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100.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70.xml"/><Relationship Id="rId16" Type="http://schemas.openxmlformats.org/officeDocument/2006/relationships/image" Target="../media/image103.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80.png"/><Relationship Id="rId5" Type="http://schemas.openxmlformats.org/officeDocument/2006/relationships/tags" Target="../tags/tag73.xml"/><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tags" Target="../tags/tag72.xml"/><Relationship Id="rId9" Type="http://schemas.openxmlformats.org/officeDocument/2006/relationships/slideLayout" Target="../slideLayouts/slideLayout12.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8.png"/><Relationship Id="rId3" Type="http://schemas.openxmlformats.org/officeDocument/2006/relationships/tags" Target="../tags/tag79.xml"/><Relationship Id="rId7" Type="http://schemas.openxmlformats.org/officeDocument/2006/relationships/slideLayout" Target="../slideLayouts/slideLayout12.xml"/><Relationship Id="rId12" Type="http://schemas.openxmlformats.org/officeDocument/2006/relationships/image" Target="../media/image10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06.png"/><Relationship Id="rId5" Type="http://schemas.openxmlformats.org/officeDocument/2006/relationships/tags" Target="../tags/tag81.xml"/><Relationship Id="rId10" Type="http://schemas.openxmlformats.org/officeDocument/2006/relationships/image" Target="../media/image80.png"/><Relationship Id="rId4" Type="http://schemas.openxmlformats.org/officeDocument/2006/relationships/tags" Target="../tags/tag80.xml"/><Relationship Id="rId9" Type="http://schemas.openxmlformats.org/officeDocument/2006/relationships/image" Target="../media/image102.png"/><Relationship Id="rId14" Type="http://schemas.openxmlformats.org/officeDocument/2006/relationships/hyperlink" Target="https://aguaclara.github.io/Textbook/Flocculation/Floc_Model.html#result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85.xml"/><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2.xml"/><Relationship Id="rId11" Type="http://schemas.openxmlformats.org/officeDocument/2006/relationships/image" Target="../media/image113.png"/><Relationship Id="rId5" Type="http://schemas.openxmlformats.org/officeDocument/2006/relationships/tags" Target="../tags/tag87.xml"/><Relationship Id="rId10" Type="http://schemas.openxmlformats.org/officeDocument/2006/relationships/image" Target="../media/image112.png"/><Relationship Id="rId4" Type="http://schemas.openxmlformats.org/officeDocument/2006/relationships/tags" Target="../tags/tag86.xml"/><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90.xml"/><Relationship Id="rId7" Type="http://schemas.openxmlformats.org/officeDocument/2006/relationships/image" Target="../media/image11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slideLayout" Target="../slideLayouts/slideLayout12.xml"/><Relationship Id="rId10" Type="http://schemas.openxmlformats.org/officeDocument/2006/relationships/image" Target="../media/image118.png"/><Relationship Id="rId4" Type="http://schemas.openxmlformats.org/officeDocument/2006/relationships/tags" Target="../tags/tag91.xml"/><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9.xml"/><Relationship Id="rId1" Type="http://schemas.openxmlformats.org/officeDocument/2006/relationships/tags" Target="../tags/tag92.xml"/></Relationships>
</file>

<file path=ppt/slides/_rels/slide61.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0.png"/><Relationship Id="rId12" Type="http://schemas.openxmlformats.org/officeDocument/2006/relationships/image" Target="../media/image124.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900.png"/><Relationship Id="rId11" Type="http://schemas.openxmlformats.org/officeDocument/2006/relationships/image" Target="../media/image123.png"/><Relationship Id="rId10" Type="http://schemas.openxmlformats.org/officeDocument/2006/relationships/image" Target="../media/image1540.png"/><Relationship Id="rId4" Type="http://schemas.openxmlformats.org/officeDocument/2006/relationships/notesSlide" Target="../notesSlides/notesSlide28.xml"/><Relationship Id="rId9" Type="http://schemas.openxmlformats.org/officeDocument/2006/relationships/image" Target="../media/image153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99.xml"/><Relationship Id="rId7" Type="http://schemas.openxmlformats.org/officeDocument/2006/relationships/image" Target="../media/image126.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25.png"/><Relationship Id="rId5" Type="http://schemas.openxmlformats.org/officeDocument/2006/relationships/notesSlide" Target="../notesSlides/notesSlide31.xml"/><Relationship Id="rId4"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131.png"/><Relationship Id="rId3" Type="http://schemas.openxmlformats.org/officeDocument/2006/relationships/tags" Target="../tags/tag102.xml"/><Relationship Id="rId7" Type="http://schemas.openxmlformats.org/officeDocument/2006/relationships/slideLayout" Target="../slideLayouts/slideLayout9.xml"/><Relationship Id="rId12" Type="http://schemas.openxmlformats.org/officeDocument/2006/relationships/image" Target="../media/image13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29.png"/><Relationship Id="rId5" Type="http://schemas.openxmlformats.org/officeDocument/2006/relationships/tags" Target="../tags/tag104.xml"/><Relationship Id="rId15" Type="http://schemas.openxmlformats.org/officeDocument/2006/relationships/image" Target="../media/image89.png"/><Relationship Id="rId10" Type="http://schemas.openxmlformats.org/officeDocument/2006/relationships/image" Target="../media/image128.png"/><Relationship Id="rId4" Type="http://schemas.openxmlformats.org/officeDocument/2006/relationships/tags" Target="../tags/tag103.xml"/><Relationship Id="rId9" Type="http://schemas.openxmlformats.org/officeDocument/2006/relationships/image" Target="../media/image75.wmf"/><Relationship Id="rId14" Type="http://schemas.openxmlformats.org/officeDocument/2006/relationships/image" Target="../media/image132.png"/></Relationships>
</file>

<file path=ppt/slides/_rels/slide6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image" Target="../media/image133.png"/><Relationship Id="rId26" Type="http://schemas.openxmlformats.org/officeDocument/2006/relationships/image" Target="../media/image122.png"/><Relationship Id="rId3" Type="http://schemas.openxmlformats.org/officeDocument/2006/relationships/tags" Target="../tags/tag108.xml"/><Relationship Id="rId21" Type="http://schemas.openxmlformats.org/officeDocument/2006/relationships/image" Target="../media/image136.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80.png"/><Relationship Id="rId25" Type="http://schemas.openxmlformats.org/officeDocument/2006/relationships/image" Target="../media/image140.png"/><Relationship Id="rId2" Type="http://schemas.openxmlformats.org/officeDocument/2006/relationships/tags" Target="../tags/tag107.xml"/><Relationship Id="rId16" Type="http://schemas.openxmlformats.org/officeDocument/2006/relationships/notesSlide" Target="../notesSlides/notesSlide33.xml"/><Relationship Id="rId20" Type="http://schemas.openxmlformats.org/officeDocument/2006/relationships/image" Target="../media/image135.png"/><Relationship Id="rId29" Type="http://schemas.openxmlformats.org/officeDocument/2006/relationships/image" Target="../media/image143.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image" Target="../media/image139.png"/><Relationship Id="rId5" Type="http://schemas.openxmlformats.org/officeDocument/2006/relationships/tags" Target="../tags/tag110.xml"/><Relationship Id="rId15" Type="http://schemas.openxmlformats.org/officeDocument/2006/relationships/slideLayout" Target="../slideLayouts/slideLayout12.xml"/><Relationship Id="rId23" Type="http://schemas.openxmlformats.org/officeDocument/2006/relationships/image" Target="../media/image138.png"/><Relationship Id="rId28" Type="http://schemas.openxmlformats.org/officeDocument/2006/relationships/image" Target="../media/image142.png"/><Relationship Id="rId10" Type="http://schemas.openxmlformats.org/officeDocument/2006/relationships/tags" Target="../tags/tag115.xml"/><Relationship Id="rId19" Type="http://schemas.openxmlformats.org/officeDocument/2006/relationships/image" Target="../media/image134.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image" Target="../media/image137.png"/><Relationship Id="rId27" Type="http://schemas.openxmlformats.org/officeDocument/2006/relationships/image" Target="../media/image141.png"/><Relationship Id="rId30" Type="http://schemas.openxmlformats.org/officeDocument/2006/relationships/image" Target="../media/image144.png"/></Relationships>
</file>

<file path=ppt/slides/_rels/slide68.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slideLayout" Target="../slideLayouts/slideLayout12.xml"/><Relationship Id="rId18" Type="http://schemas.openxmlformats.org/officeDocument/2006/relationships/image" Target="../media/image146.png"/><Relationship Id="rId26" Type="http://schemas.openxmlformats.org/officeDocument/2006/relationships/image" Target="../media/image152.png"/><Relationship Id="rId3" Type="http://schemas.openxmlformats.org/officeDocument/2006/relationships/tags" Target="../tags/tag121.xml"/><Relationship Id="rId21" Type="http://schemas.openxmlformats.org/officeDocument/2006/relationships/image" Target="../media/image147.png"/><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image" Target="../media/image1020.png"/><Relationship Id="rId25" Type="http://schemas.openxmlformats.org/officeDocument/2006/relationships/image" Target="../media/image151.png"/><Relationship Id="rId2" Type="http://schemas.openxmlformats.org/officeDocument/2006/relationships/tags" Target="../tags/tag120.xml"/><Relationship Id="rId16" Type="http://schemas.openxmlformats.org/officeDocument/2006/relationships/image" Target="../media/image145.wmf"/><Relationship Id="rId20" Type="http://schemas.openxmlformats.org/officeDocument/2006/relationships/image" Target="../media/image141.png"/><Relationship Id="rId1" Type="http://schemas.openxmlformats.org/officeDocument/2006/relationships/vmlDrawing" Target="../drawings/vmlDrawing3.v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image" Target="../media/image150.png"/><Relationship Id="rId5" Type="http://schemas.openxmlformats.org/officeDocument/2006/relationships/tags" Target="../tags/tag123.xml"/><Relationship Id="rId15" Type="http://schemas.openxmlformats.org/officeDocument/2006/relationships/oleObject" Target="../embeddings/oleObject2.bin"/><Relationship Id="rId23" Type="http://schemas.openxmlformats.org/officeDocument/2006/relationships/image" Target="../media/image149.png"/><Relationship Id="rId28" Type="http://schemas.openxmlformats.org/officeDocument/2006/relationships/image" Target="../media/image153.png"/><Relationship Id="rId10" Type="http://schemas.openxmlformats.org/officeDocument/2006/relationships/tags" Target="../tags/tag128.xml"/><Relationship Id="rId19" Type="http://schemas.openxmlformats.org/officeDocument/2006/relationships/image" Target="../media/image122.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notesSlide" Target="../notesSlides/notesSlide34.xml"/><Relationship Id="rId22" Type="http://schemas.openxmlformats.org/officeDocument/2006/relationships/image" Target="../media/image148.png"/><Relationship Id="rId27" Type="http://schemas.openxmlformats.org/officeDocument/2006/relationships/image" Target="../media/image93.png"/></Relationships>
</file>

<file path=ppt/slides/_rels/slide69.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image" Target="../media/image152.png"/><Relationship Id="rId26" Type="http://schemas.openxmlformats.org/officeDocument/2006/relationships/image" Target="../media/image93.png"/><Relationship Id="rId3" Type="http://schemas.openxmlformats.org/officeDocument/2006/relationships/tags" Target="../tags/tag133.xml"/><Relationship Id="rId21" Type="http://schemas.openxmlformats.org/officeDocument/2006/relationships/image" Target="../media/image157.pn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image" Target="../media/image154.png"/><Relationship Id="rId25" Type="http://schemas.openxmlformats.org/officeDocument/2006/relationships/image" Target="../media/image161.png"/><Relationship Id="rId2" Type="http://schemas.openxmlformats.org/officeDocument/2006/relationships/tags" Target="../tags/tag132.xml"/><Relationship Id="rId16" Type="http://schemas.openxmlformats.org/officeDocument/2006/relationships/image" Target="../media/image151.png"/><Relationship Id="rId20" Type="http://schemas.openxmlformats.org/officeDocument/2006/relationships/image" Target="../media/image156.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image" Target="../media/image160.png"/><Relationship Id="rId5" Type="http://schemas.openxmlformats.org/officeDocument/2006/relationships/tags" Target="../tags/tag135.xml"/><Relationship Id="rId15" Type="http://schemas.openxmlformats.org/officeDocument/2006/relationships/notesSlide" Target="../notesSlides/notesSlide35.xml"/><Relationship Id="rId23" Type="http://schemas.openxmlformats.org/officeDocument/2006/relationships/image" Target="../media/image159.png"/><Relationship Id="rId28" Type="http://schemas.openxmlformats.org/officeDocument/2006/relationships/image" Target="../media/image80.png"/><Relationship Id="rId10" Type="http://schemas.openxmlformats.org/officeDocument/2006/relationships/tags" Target="../tags/tag140.xml"/><Relationship Id="rId19" Type="http://schemas.openxmlformats.org/officeDocument/2006/relationships/image" Target="../media/image155.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slideLayout" Target="../slideLayouts/slideLayout12.xml"/><Relationship Id="rId22" Type="http://schemas.openxmlformats.org/officeDocument/2006/relationships/image" Target="../media/image158.png"/><Relationship Id="rId27"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image" Target="../media/image158.png"/><Relationship Id="rId39" Type="http://schemas.openxmlformats.org/officeDocument/2006/relationships/image" Target="../media/image170.png"/><Relationship Id="rId21" Type="http://schemas.openxmlformats.org/officeDocument/2006/relationships/tags" Target="../tags/tag164.xml"/><Relationship Id="rId34" Type="http://schemas.openxmlformats.org/officeDocument/2006/relationships/image" Target="../media/image165.png"/><Relationship Id="rId42" Type="http://schemas.openxmlformats.org/officeDocument/2006/relationships/image" Target="../media/image172.png"/><Relationship Id="rId47" Type="http://schemas.openxmlformats.org/officeDocument/2006/relationships/image" Target="../media/image177.png"/><Relationship Id="rId7" Type="http://schemas.openxmlformats.org/officeDocument/2006/relationships/tags" Target="../tags/tag150.xml"/><Relationship Id="rId2" Type="http://schemas.openxmlformats.org/officeDocument/2006/relationships/tags" Target="../tags/tag145.xml"/><Relationship Id="rId16" Type="http://schemas.openxmlformats.org/officeDocument/2006/relationships/tags" Target="../tags/tag159.xml"/><Relationship Id="rId29" Type="http://schemas.openxmlformats.org/officeDocument/2006/relationships/image" Target="../media/image153.png"/><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61.png"/><Relationship Id="rId45" Type="http://schemas.openxmlformats.org/officeDocument/2006/relationships/image" Target="../media/image175.png"/><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image" Target="../media/image93.png"/><Relationship Id="rId36" Type="http://schemas.openxmlformats.org/officeDocument/2006/relationships/image" Target="../media/image167.png"/><Relationship Id="rId49" Type="http://schemas.openxmlformats.org/officeDocument/2006/relationships/image" Target="../media/image179.png"/><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image" Target="../media/image162.png"/><Relationship Id="rId44" Type="http://schemas.openxmlformats.org/officeDocument/2006/relationships/image" Target="../media/image174.png"/><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image" Target="../media/image159.png"/><Relationship Id="rId30" Type="http://schemas.openxmlformats.org/officeDocument/2006/relationships/image" Target="../media/image106.png"/><Relationship Id="rId35" Type="http://schemas.openxmlformats.org/officeDocument/2006/relationships/image" Target="../media/image166.png"/><Relationship Id="rId43" Type="http://schemas.openxmlformats.org/officeDocument/2006/relationships/image" Target="../media/image173.png"/><Relationship Id="rId48" Type="http://schemas.openxmlformats.org/officeDocument/2006/relationships/image" Target="../media/image178.png"/><Relationship Id="rId8" Type="http://schemas.openxmlformats.org/officeDocument/2006/relationships/tags" Target="../tags/tag151.xml"/><Relationship Id="rId3" Type="http://schemas.openxmlformats.org/officeDocument/2006/relationships/tags" Target="../tags/tag146.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slideLayout" Target="../slideLayouts/slideLayout12.xml"/><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6.png"/><Relationship Id="rId20" Type="http://schemas.openxmlformats.org/officeDocument/2006/relationships/tags" Target="../tags/tag163.xml"/><Relationship Id="rId41" Type="http://schemas.openxmlformats.org/officeDocument/2006/relationships/image" Target="../media/image171.png"/><Relationship Id="rId1" Type="http://schemas.openxmlformats.org/officeDocument/2006/relationships/tags" Target="../tags/tag144.xml"/><Relationship Id="rId6" Type="http://schemas.openxmlformats.org/officeDocument/2006/relationships/tags" Target="../tags/tag1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180.png"/><Relationship Id="rId18" Type="http://schemas.openxmlformats.org/officeDocument/2006/relationships/image" Target="../media/image80.png"/><Relationship Id="rId3" Type="http://schemas.openxmlformats.org/officeDocument/2006/relationships/tags" Target="../tags/tag170.xml"/><Relationship Id="rId21" Type="http://schemas.openxmlformats.org/officeDocument/2006/relationships/image" Target="../media/image187.png"/><Relationship Id="rId7" Type="http://schemas.openxmlformats.org/officeDocument/2006/relationships/tags" Target="../tags/tag174.xml"/><Relationship Id="rId12" Type="http://schemas.openxmlformats.org/officeDocument/2006/relationships/slideLayout" Target="../slideLayouts/slideLayout9.xml"/><Relationship Id="rId17" Type="http://schemas.openxmlformats.org/officeDocument/2006/relationships/image" Target="../media/image184.png"/><Relationship Id="rId2" Type="http://schemas.openxmlformats.org/officeDocument/2006/relationships/tags" Target="../tags/tag169.xml"/><Relationship Id="rId16" Type="http://schemas.openxmlformats.org/officeDocument/2006/relationships/image" Target="../media/image183.png"/><Relationship Id="rId20" Type="http://schemas.openxmlformats.org/officeDocument/2006/relationships/image" Target="../media/image186.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image" Target="../media/image182.png"/><Relationship Id="rId23" Type="http://schemas.openxmlformats.org/officeDocument/2006/relationships/image" Target="../media/image189.png"/><Relationship Id="rId10" Type="http://schemas.openxmlformats.org/officeDocument/2006/relationships/tags" Target="../tags/tag177.xml"/><Relationship Id="rId19" Type="http://schemas.openxmlformats.org/officeDocument/2006/relationships/image" Target="../media/image185.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image" Target="../media/image181.png"/><Relationship Id="rId22" Type="http://schemas.openxmlformats.org/officeDocument/2006/relationships/image" Target="../media/image18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88.png"/><Relationship Id="rId4" Type="http://schemas.openxmlformats.org/officeDocument/2006/relationships/image" Target="../media/image190.png"/></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2.xml"/><Relationship Id="rId1" Type="http://schemas.openxmlformats.org/officeDocument/2006/relationships/tags" Target="../tags/tag181.xml"/><Relationship Id="rId4" Type="http://schemas.openxmlformats.org/officeDocument/2006/relationships/image" Target="../media/image190.png"/></Relationships>
</file>

<file path=ppt/slides/_rels/slide7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slideLayout" Target="../slideLayouts/slideLayout12.xml"/><Relationship Id="rId7" Type="http://schemas.openxmlformats.org/officeDocument/2006/relationships/image" Target="../media/image153.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270.png"/><Relationship Id="rId5" Type="http://schemas.openxmlformats.org/officeDocument/2006/relationships/image" Target="../media/image191.png"/><Relationship Id="rId4"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a:t>
            </a:r>
            <a:r>
              <a:rPr lang="en-US" sz="2400" dirty="0" smtClean="0"/>
              <a:t>vendor</a:t>
            </a:r>
            <a:endParaRPr lang="en-US" sz="2400" dirty="0"/>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t>
            </a:r>
            <a:r>
              <a:rPr lang="en-US" sz="2400" dirty="0" smtClean="0"/>
              <a:t>algorithm for small </a:t>
            </a:r>
            <a:r>
              <a:rPr lang="en-US" sz="2400" dirty="0" err="1" smtClean="0"/>
              <a:t>flocculators</a:t>
            </a:r>
            <a:r>
              <a:rPr lang="en-US" sz="2400" dirty="0" smtClean="0"/>
              <a:t> </a:t>
            </a:r>
            <a:r>
              <a:rPr lang="en-US" sz="2400" dirty="0"/>
              <a:t>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smtClean="0"/>
              <a:t>202x </a:t>
            </a:r>
            <a:r>
              <a:rPr lang="en-US" sz="2400" dirty="0"/>
              <a:t>–We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655092" y="4963153"/>
            <a:ext cx="6298500" cy="1015663"/>
          </a:xfrm>
          <a:prstGeom prst="rect">
            <a:avLst/>
          </a:prstGeom>
          <a:noFill/>
        </p:spPr>
        <p:txBody>
          <a:bodyPr wrap="square" rtlCol="0">
            <a:spAutoFit/>
          </a:bodyPr>
          <a:lstStyle/>
          <a:p>
            <a:r>
              <a:rPr lang="en-US" sz="2000" dirty="0" smtClean="0"/>
              <a:t>*evolving hypothesis. Current explanation is that each floc is dragging fluid around with it as it rotates and that fluid layer prevents collisions between different sized flocs</a:t>
            </a:r>
            <a:endParaRPr lang="en-US" sz="2000" dirty="0"/>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Primary particle does not attach to a large floc in uniform shear* (edge of knowledge alert)</a:t>
            </a:r>
            <a:endParaRPr lang="en-US" sz="3200" dirty="0"/>
          </a:p>
        </p:txBody>
      </p:sp>
      <p:sp>
        <p:nvSpPr>
          <p:cNvPr id="7" name="Content Placeholder 6"/>
          <p:cNvSpPr>
            <a:spLocks noGrp="1"/>
          </p:cNvSpPr>
          <p:nvPr>
            <p:ph idx="1"/>
          </p:nvPr>
        </p:nvSpPr>
        <p:spPr>
          <a:xfrm>
            <a:off x="321393" y="1674720"/>
            <a:ext cx="3860030" cy="3460402"/>
          </a:xfrm>
        </p:spPr>
        <p:txBody>
          <a:bodyPr>
            <a:noAutofit/>
          </a:bodyPr>
          <a:lstStyle/>
          <a:p>
            <a:r>
              <a:rPr lang="en-US" sz="2400" dirty="0"/>
              <a:t>Thickness of viscous boundary layer, </a:t>
            </a:r>
            <a:r>
              <a:rPr lang="en-US" sz="2400" dirty="0">
                <a:latin typeface="Symbol" panose="05050102010706020507" pitchFamily="18" charset="2"/>
              </a:rPr>
              <a:t>d</a:t>
            </a:r>
            <a:r>
              <a:rPr lang="en-US" sz="2400" dirty="0"/>
              <a:t>, scales with floc diameter</a:t>
            </a:r>
          </a:p>
          <a:p>
            <a:r>
              <a:rPr lang="en-US" sz="2400" dirty="0"/>
              <a:t>Relative velocity goes to zero at best location for contact</a:t>
            </a:r>
          </a:p>
          <a:p>
            <a:r>
              <a:rPr lang="en-US" sz="2400" dirty="0"/>
              <a:t>Only similar sized particles can extend through each other’s viscous boundary </a:t>
            </a:r>
            <a:r>
              <a:rPr lang="en-US" sz="2400" dirty="0" smtClean="0"/>
              <a:t>layer</a:t>
            </a:r>
            <a:endParaRPr lang="en-US" sz="24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2168226" y="3735872"/>
            <a:ext cx="83182" cy="83182"/>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Tree>
    <p:extLst>
      <p:ext uri="{BB962C8B-B14F-4D97-AF65-F5344CB8AC3E}">
        <p14:creationId xmlns:p14="http://schemas.microsoft.com/office/powerpoint/2010/main" val="348561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427 -0.00115 0.25052 0.00162 0.31475 -0.05393 C 0.37899 -0.10972 0.38055 -0.14745 0.4625 -0.15092 C 0.56718 -0.15601 0.68142 -0.12245 0.71753 -0.12986 " pathEditMode="relative" rAng="0" ptsTypes="AAAA">
                                      <p:cBhvr>
                                        <p:cTn id="10" dur="10000" fill="hold"/>
                                        <p:tgtEl>
                                          <p:spTgt spid="5"/>
                                        </p:tgtEl>
                                        <p:attrNameLst>
                                          <p:attrName>ppt_x</p:attrName>
                                          <p:attrName>ppt_y</p:attrName>
                                        </p:attrNameLst>
                                      </p:cBhvr>
                                      <p:rCtr x="35868" y="-7569"/>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Similar size flocs can collide and attach* (edge of knowledge alert)</a:t>
            </a:r>
            <a:endParaRPr lang="en-US" sz="32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1175519" y="2743165"/>
            <a:ext cx="2068596" cy="2068596"/>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
        <p:nvSpPr>
          <p:cNvPr id="3" name="Content Placeholder 2"/>
          <p:cNvSpPr>
            <a:spLocks noGrp="1"/>
          </p:cNvSpPr>
          <p:nvPr>
            <p:ph idx="1"/>
          </p:nvPr>
        </p:nvSpPr>
        <p:spPr>
          <a:xfrm>
            <a:off x="457200" y="1600200"/>
            <a:ext cx="3971224" cy="4525963"/>
          </a:xfrm>
        </p:spPr>
        <p:txBody>
          <a:bodyPr/>
          <a:lstStyle/>
          <a:p>
            <a:r>
              <a:rPr lang="en-US" sz="2800" dirty="0" smtClean="0"/>
              <a:t>What happens at the moment of contact?</a:t>
            </a:r>
            <a:endParaRPr lang="en-US" sz="2800" dirty="0"/>
          </a:p>
        </p:txBody>
      </p:sp>
    </p:spTree>
    <p:extLst>
      <p:ext uri="{BB962C8B-B14F-4D97-AF65-F5344CB8AC3E}">
        <p14:creationId xmlns:p14="http://schemas.microsoft.com/office/powerpoint/2010/main" val="190131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392 -0.00185 0.20885 -0.02314 0.27326 -0.07916 C 0.3375 -0.13495 0.35451 -0.22546 0.44305 -0.25046 " pathEditMode="relative" rAng="0" ptsTypes="AAA">
                                      <p:cBhvr>
                                        <p:cTn id="10" dur="10000" fill="hold"/>
                                        <p:tgtEl>
                                          <p:spTgt spid="5"/>
                                        </p:tgtEl>
                                        <p:attrNameLst>
                                          <p:attrName>ppt_x</p:attrName>
                                          <p:attrName>ppt_y</p:attrName>
                                        </p:attrNameLst>
                                      </p:cBhvr>
                                      <p:rCtr x="22153" y="-1252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23"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How do the coagulant nanoparticles get to the clay?</a:t>
            </a:r>
            <a:endParaRPr lang="en-US" dirty="0"/>
          </a:p>
        </p:txBody>
      </p:sp>
      <p:sp>
        <p:nvSpPr>
          <p:cNvPr id="3" name="Content Placeholder 2"/>
          <p:cNvSpPr>
            <a:spLocks noGrp="1"/>
          </p:cNvSpPr>
          <p:nvPr>
            <p:ph idx="1"/>
          </p:nvPr>
        </p:nvSpPr>
        <p:spPr/>
        <p:txBody>
          <a:bodyPr/>
          <a:lstStyle/>
          <a:p>
            <a:r>
              <a:rPr lang="en-US" dirty="0" smtClean="0"/>
              <a:t>Molecular diffusion transports particles that are smaller than about 1 </a:t>
            </a:r>
            <a:r>
              <a:rPr lang="en-US" dirty="0" smtClean="0">
                <a:latin typeface="Symbol" panose="05050102010706020507" pitchFamily="18" charset="2"/>
              </a:rPr>
              <a:t>m</a:t>
            </a:r>
            <a:r>
              <a:rPr lang="en-US" dirty="0" smtClean="0"/>
              <a:t>m</a:t>
            </a:r>
          </a:p>
          <a:p>
            <a:r>
              <a:rPr lang="en-US" dirty="0" smtClean="0"/>
              <a:t>Shear transports new fluid past the clay particles and molecular diffusion transports the nanoparticles through the viscous boundary layer!</a:t>
            </a:r>
          </a:p>
          <a:p>
            <a:r>
              <a:rPr lang="en-US" dirty="0" smtClean="0"/>
              <a:t>Nanoparticles can get to the clay!!!!</a:t>
            </a:r>
            <a:endParaRPr lang="en-US" dirty="0"/>
          </a:p>
        </p:txBody>
      </p:sp>
    </p:spTree>
    <p:extLst>
      <p:ext uri="{BB962C8B-B14F-4D97-AF65-F5344CB8AC3E}">
        <p14:creationId xmlns:p14="http://schemas.microsoft.com/office/powerpoint/2010/main" val="30845485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a:t>
            </a:r>
            <a:r>
              <a:rPr lang="en-US" dirty="0" smtClean="0"/>
              <a:t>natural </a:t>
            </a:r>
            <a:r>
              <a:rPr lang="en-US" dirty="0"/>
              <a:t>organic matter </a:t>
            </a:r>
            <a:r>
              <a:rPr lang="en-US" dirty="0" smtClean="0"/>
              <a:t>(NOM</a:t>
            </a:r>
            <a:r>
              <a:rPr lang="en-US" dirty="0"/>
              <a:t>) cover the coagulant nanoparticles (and </a:t>
            </a:r>
            <a:r>
              <a:rPr lang="en-US" dirty="0" smtClean="0"/>
              <a:t>NOM </a:t>
            </a:r>
            <a:r>
              <a:rPr lang="en-US" dirty="0"/>
              <a:t>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6720296" y="3638834"/>
            <a:ext cx="1993174" cy="954107"/>
          </a:xfrm>
          <a:prstGeom prst="rect">
            <a:avLst/>
          </a:prstGeom>
          <a:noFill/>
        </p:spPr>
        <p:txBody>
          <a:bodyPr wrap="square" rtlCol="0">
            <a:spAutoFit/>
          </a:bodyPr>
          <a:lstStyle/>
          <a:p>
            <a:r>
              <a:rPr lang="en-US" dirty="0" smtClean="0"/>
              <a:t>Coagulant nanoparticle</a:t>
            </a:r>
            <a:endParaRPr lang="en-US" dirty="0"/>
          </a:p>
        </p:txBody>
      </p:sp>
      <p:cxnSp>
        <p:nvCxnSpPr>
          <p:cNvPr id="4" name="Straight Arrow Connector 3"/>
          <p:cNvCxnSpPr>
            <a:stCxn id="10" idx="1"/>
          </p:cNvCxnSpPr>
          <p:nvPr/>
        </p:nvCxnSpPr>
        <p:spPr>
          <a:xfrm flipH="1">
            <a:off x="6157189" y="411588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smtClean="0"/>
                <a:t>Natural </a:t>
              </a:r>
              <a:r>
                <a:rPr lang="en-US" dirty="0"/>
                <a:t>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4671646"/>
          </a:xfrm>
        </p:spPr>
        <p:txBody>
          <a:bodyPr>
            <a:normAutofit fontScale="92500" lnSpcReduction="200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a:t>
            </a:r>
            <a:r>
              <a:rPr lang="en-US" dirty="0" smtClean="0"/>
              <a:t>contact</a:t>
            </a:r>
          </a:p>
          <a:p>
            <a:r>
              <a:rPr lang="en-US" dirty="0" smtClean="0"/>
              <a:t>We expect some aggregation to occur even with very low coagulant dosages</a:t>
            </a:r>
            <a:endParaRPr lang="en-US" dirty="0"/>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5"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5"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smtClean="0"/>
              <a:t>Further </a:t>
            </a:r>
            <a:r>
              <a:rPr lang="en-US" dirty="0"/>
              <a:t>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Density (clay dominates)</a:t>
            </a:r>
            <a:endParaRPr lang="en-US" dirty="0"/>
          </a:p>
        </p:txBody>
      </p:sp>
      <p:pic>
        <p:nvPicPr>
          <p:cNvPr id="14" name="Picture 1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00291" y="1765611"/>
            <a:ext cx="2647759" cy="601763"/>
          </a:xfrm>
          <a:prstGeom prst="rect">
            <a:avLst/>
          </a:prstGeom>
        </p:spPr>
      </p:pic>
      <p:pic>
        <p:nvPicPr>
          <p:cNvPr id="31" name="Picture 3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98705" y="3467661"/>
            <a:ext cx="3091061" cy="605775"/>
          </a:xfrm>
          <a:prstGeom prst="rect">
            <a:avLst/>
          </a:prstGeom>
        </p:spPr>
      </p:pic>
      <p:sp>
        <p:nvSpPr>
          <p:cNvPr id="16" name="TextBox 15"/>
          <p:cNvSpPr txBox="1"/>
          <p:nvPr/>
        </p:nvSpPr>
        <p:spPr>
          <a:xfrm>
            <a:off x="5757945" y="3508935"/>
            <a:ext cx="3386055" cy="523220"/>
          </a:xfrm>
          <a:prstGeom prst="rect">
            <a:avLst/>
          </a:prstGeom>
          <a:noFill/>
        </p:spPr>
        <p:txBody>
          <a:bodyPr wrap="none" rtlCol="0">
            <a:spAutoFit/>
          </a:bodyPr>
          <a:lstStyle/>
          <a:p>
            <a:r>
              <a:rPr lang="en-US" dirty="0" smtClean="0"/>
              <a:t>Volume of clay in floc</a:t>
            </a:r>
            <a:endParaRPr lang="en-US" dirty="0"/>
          </a:p>
        </p:txBody>
      </p:sp>
      <p:sp>
        <p:nvSpPr>
          <p:cNvPr id="17" name="TextBox 16"/>
          <p:cNvSpPr txBox="1"/>
          <p:nvPr/>
        </p:nvSpPr>
        <p:spPr>
          <a:xfrm>
            <a:off x="5882197" y="1804882"/>
            <a:ext cx="2165978" cy="523220"/>
          </a:xfrm>
          <a:prstGeom prst="rect">
            <a:avLst/>
          </a:prstGeom>
          <a:noFill/>
        </p:spPr>
        <p:txBody>
          <a:bodyPr wrap="none" rtlCol="0">
            <a:spAutoFit/>
          </a:bodyPr>
          <a:lstStyle/>
          <a:p>
            <a:r>
              <a:rPr lang="en-US" dirty="0" smtClean="0"/>
              <a:t>Floc diameter</a:t>
            </a:r>
            <a:endParaRPr lang="en-US" dirty="0"/>
          </a:p>
        </p:txBody>
      </p:sp>
      <p:pic>
        <p:nvPicPr>
          <p:cNvPr id="50" name="Picture 4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67597" y="5512968"/>
            <a:ext cx="5983537" cy="605776"/>
          </a:xfrm>
          <a:prstGeom prst="rect">
            <a:avLst/>
          </a:prstGeom>
        </p:spPr>
      </p:pic>
      <p:sp>
        <p:nvSpPr>
          <p:cNvPr id="19" name="TextBox 18"/>
          <p:cNvSpPr txBox="1"/>
          <p:nvPr/>
        </p:nvSpPr>
        <p:spPr>
          <a:xfrm>
            <a:off x="5696377" y="5558146"/>
            <a:ext cx="3033203" cy="523220"/>
          </a:xfrm>
          <a:prstGeom prst="rect">
            <a:avLst/>
          </a:prstGeom>
          <a:noFill/>
        </p:spPr>
        <p:txBody>
          <a:bodyPr wrap="none" rtlCol="0">
            <a:spAutoFit/>
          </a:bodyPr>
          <a:lstStyle/>
          <a:p>
            <a:r>
              <a:rPr lang="en-US" dirty="0" smtClean="0"/>
              <a:t>Mass of clay in floc</a:t>
            </a:r>
            <a:endParaRPr lang="en-US" dirty="0"/>
          </a:p>
        </p:txBody>
      </p:sp>
      <p:pic>
        <p:nvPicPr>
          <p:cNvPr id="51" name="Picture 5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03701" y="4273493"/>
            <a:ext cx="3349821" cy="431263"/>
          </a:xfrm>
          <a:prstGeom prst="rect">
            <a:avLst/>
          </a:prstGeom>
        </p:spPr>
      </p:pic>
      <p:sp>
        <p:nvSpPr>
          <p:cNvPr id="23" name="TextBox 22"/>
          <p:cNvSpPr txBox="1"/>
          <p:nvPr/>
        </p:nvSpPr>
        <p:spPr>
          <a:xfrm>
            <a:off x="5757945" y="4266183"/>
            <a:ext cx="5450723" cy="523220"/>
          </a:xfrm>
          <a:prstGeom prst="rect">
            <a:avLst/>
          </a:prstGeom>
          <a:noFill/>
        </p:spPr>
        <p:txBody>
          <a:bodyPr wrap="none" rtlCol="0">
            <a:spAutoFit/>
          </a:bodyPr>
          <a:lstStyle/>
          <a:p>
            <a:r>
              <a:rPr lang="en-US" dirty="0" smtClean="0"/>
              <a:t>Volume of floc made of water + clay</a:t>
            </a:r>
            <a:endParaRPr lang="en-US" dirty="0"/>
          </a:p>
        </p:txBody>
      </p:sp>
      <p:pic>
        <p:nvPicPr>
          <p:cNvPr id="53" name="Picture 5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019469" y="6429293"/>
            <a:ext cx="2902507" cy="417223"/>
          </a:xfrm>
          <a:prstGeom prst="rect">
            <a:avLst/>
          </a:prstGeom>
        </p:spPr>
      </p:pic>
      <p:sp>
        <p:nvSpPr>
          <p:cNvPr id="36" name="TextBox 35"/>
          <p:cNvSpPr txBox="1"/>
          <p:nvPr/>
        </p:nvSpPr>
        <p:spPr>
          <a:xfrm>
            <a:off x="5573713" y="6337336"/>
            <a:ext cx="3233578" cy="523220"/>
          </a:xfrm>
          <a:prstGeom prst="rect">
            <a:avLst/>
          </a:prstGeom>
          <a:noFill/>
        </p:spPr>
        <p:txBody>
          <a:bodyPr wrap="none" rtlCol="0">
            <a:spAutoFit/>
          </a:bodyPr>
          <a:lstStyle/>
          <a:p>
            <a:r>
              <a:rPr lang="en-US" dirty="0" smtClean="0"/>
              <a:t>Mass of water in floc</a:t>
            </a:r>
            <a:endParaRPr lang="en-US" dirty="0"/>
          </a:p>
        </p:txBody>
      </p:sp>
      <p:pic>
        <p:nvPicPr>
          <p:cNvPr id="39" name="Picture 3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163974" y="2640373"/>
            <a:ext cx="3634658" cy="690020"/>
          </a:xfrm>
          <a:prstGeom prst="rect">
            <a:avLst/>
          </a:prstGeom>
        </p:spPr>
      </p:pic>
      <p:pic>
        <p:nvPicPr>
          <p:cNvPr id="52" name="Picture 5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043534" y="4820082"/>
            <a:ext cx="3648695" cy="431263"/>
          </a:xfrm>
          <a:prstGeom prst="rect">
            <a:avLst/>
          </a:prstGeom>
        </p:spPr>
      </p:pic>
      <p:sp>
        <p:nvSpPr>
          <p:cNvPr id="41" name="TextBox 40"/>
          <p:cNvSpPr txBox="1"/>
          <p:nvPr/>
        </p:nvSpPr>
        <p:spPr>
          <a:xfrm>
            <a:off x="5597779" y="4812772"/>
            <a:ext cx="5097870" cy="523220"/>
          </a:xfrm>
          <a:prstGeom prst="rect">
            <a:avLst/>
          </a:prstGeom>
          <a:noFill/>
        </p:spPr>
        <p:txBody>
          <a:bodyPr wrap="none" rtlCol="0">
            <a:spAutoFit/>
          </a:bodyPr>
          <a:lstStyle/>
          <a:p>
            <a:r>
              <a:rPr lang="en-US" dirty="0" smtClean="0"/>
              <a:t>Mass of floc made of water + clay</a:t>
            </a:r>
            <a:endParaRPr lang="en-US" dirty="0"/>
          </a:p>
        </p:txBody>
      </p:sp>
    </p:spTree>
    <p:extLst>
      <p:ext uri="{BB962C8B-B14F-4D97-AF65-F5344CB8AC3E}">
        <p14:creationId xmlns:p14="http://schemas.microsoft.com/office/powerpoint/2010/main" val="19806468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 Density (clay dominates)</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66463" y="1911206"/>
            <a:ext cx="6848072" cy="431265"/>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8959" y="2666444"/>
            <a:ext cx="8308352" cy="431265"/>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88960" y="3557075"/>
            <a:ext cx="8412657" cy="431265"/>
          </a:xfrm>
          <a:prstGeom prst="rect">
            <a:avLst/>
          </a:prstGeom>
        </p:spPr>
      </p:pic>
    </p:spTree>
    <p:extLst>
      <p:ext uri="{BB962C8B-B14F-4D97-AF65-F5344CB8AC3E}">
        <p14:creationId xmlns:p14="http://schemas.microsoft.com/office/powerpoint/2010/main" val="170145576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 Density (clay dominates)</a:t>
            </a:r>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1939966"/>
            <a:ext cx="2200448" cy="850493"/>
          </a:xfrm>
          <a:prstGeom prst="rect">
            <a:avLst/>
          </a:prstGeom>
        </p:spPr>
      </p:pic>
      <p:pic>
        <p:nvPicPr>
          <p:cNvPr id="21" name="Picture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09665" y="1985024"/>
            <a:ext cx="4636872" cy="258406"/>
          </a:xfrm>
          <a:prstGeom prst="rect">
            <a:avLst/>
          </a:prstGeom>
        </p:spPr>
      </p:pic>
      <p:pic>
        <p:nvPicPr>
          <p:cNvPr id="22" name="Picture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266" y="3149379"/>
            <a:ext cx="6288426" cy="894623"/>
          </a:xfrm>
          <a:prstGeom prst="rect">
            <a:avLst/>
          </a:prstGeom>
        </p:spPr>
      </p:pic>
      <p:pic>
        <p:nvPicPr>
          <p:cNvPr id="23" name="Picture 2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59266" y="4568238"/>
            <a:ext cx="5423892" cy="894623"/>
          </a:xfrm>
          <a:prstGeom prst="rect">
            <a:avLst/>
          </a:prstGeom>
        </p:spPr>
      </p:pic>
      <p:pic>
        <p:nvPicPr>
          <p:cNvPr id="24" name="Picture 23"/>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59266" y="5752508"/>
            <a:ext cx="5423892" cy="894623"/>
          </a:xfrm>
          <a:prstGeom prst="rect">
            <a:avLst/>
          </a:prstGeom>
        </p:spPr>
      </p:pic>
      <p:sp>
        <p:nvSpPr>
          <p:cNvPr id="20" name="TextBox 19"/>
          <p:cNvSpPr txBox="1"/>
          <p:nvPr/>
        </p:nvSpPr>
        <p:spPr>
          <a:xfrm>
            <a:off x="7105475" y="4781725"/>
            <a:ext cx="8981946" cy="523220"/>
          </a:xfrm>
          <a:prstGeom prst="rect">
            <a:avLst/>
          </a:prstGeom>
          <a:noFill/>
        </p:spPr>
        <p:txBody>
          <a:bodyPr wrap="none" rtlCol="0">
            <a:spAutoFit/>
          </a:bodyPr>
          <a:lstStyle/>
          <a:p>
            <a:r>
              <a:rPr lang="en-US" dirty="0" smtClean="0"/>
              <a:t>Subtract water density from both sides to get buoyant density</a:t>
            </a:r>
            <a:endParaRPr lang="en-US" dirty="0"/>
          </a:p>
        </p:txBody>
      </p:sp>
    </p:spTree>
    <p:extLst>
      <p:ext uri="{BB962C8B-B14F-4D97-AF65-F5344CB8AC3E}">
        <p14:creationId xmlns:p14="http://schemas.microsoft.com/office/powerpoint/2010/main" val="30719894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 name="Picture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41152" y="1608347"/>
            <a:ext cx="5464011" cy="894623"/>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766100" y="2409160"/>
            <a:ext cx="3091061" cy="605775"/>
          </a:xfrm>
          <a:prstGeom prst="rect">
            <a:avLst/>
          </a:prstGeom>
        </p:spPr>
      </p:pic>
      <p:pic>
        <p:nvPicPr>
          <p:cNvPr id="25" name="Picture 2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66100" y="1608347"/>
            <a:ext cx="2302753" cy="605773"/>
          </a:xfrm>
          <a:prstGeom prst="rect">
            <a:avLst/>
          </a:prstGeom>
        </p:spPr>
      </p:pic>
      <p:pic>
        <p:nvPicPr>
          <p:cNvPr id="12" name="Picture 11"/>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99413" y="3014935"/>
            <a:ext cx="3885395" cy="1163406"/>
          </a:xfrm>
          <a:prstGeom prst="rect">
            <a:avLst/>
          </a:prstGeom>
        </p:spPr>
      </p:pic>
      <p:pic>
        <p:nvPicPr>
          <p:cNvPr id="9" name="Picture 8">
            <a:extLst>
              <a:ext uri="{FF2B5EF4-FFF2-40B4-BE49-F238E27FC236}">
                <a16:creationId xmlns:a16="http://schemas.microsoft.com/office/drawing/2014/main" id="{24140AAF-9DB4-481B-BD0C-3E797441024A}"/>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41152" y="6193619"/>
            <a:ext cx="5248000" cy="664381"/>
          </a:xfrm>
          <a:prstGeom prst="rect">
            <a:avLst/>
          </a:prstGeom>
        </p:spPr>
      </p:pic>
      <p:pic>
        <p:nvPicPr>
          <p:cNvPr id="27" name="Picture 2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822157" y="2882947"/>
            <a:ext cx="7698556" cy="1247658"/>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799034" y="3114208"/>
            <a:ext cx="3682801" cy="1163406"/>
          </a:xfrm>
          <a:prstGeom prst="rect">
            <a:avLst/>
          </a:prstGeom>
        </p:spPr>
      </p:pic>
      <p:pic>
        <p:nvPicPr>
          <p:cNvPr id="23" name="Picture 2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766100" y="4838934"/>
            <a:ext cx="4828157" cy="1163409"/>
          </a:xfrm>
          <a:prstGeom prst="rect">
            <a:avLst/>
          </a:prstGeom>
        </p:spPr>
      </p:pic>
      <p:pic>
        <p:nvPicPr>
          <p:cNvPr id="28" name="Picture 27"/>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1822157" y="4394294"/>
            <a:ext cx="7698556" cy="1247658"/>
          </a:xfrm>
          <a:prstGeom prst="rect">
            <a:avLst/>
          </a:prstGeom>
        </p:spPr>
      </p:pic>
    </p:spTree>
    <p:extLst>
      <p:ext uri="{BB962C8B-B14F-4D97-AF65-F5344CB8AC3E}">
        <p14:creationId xmlns:p14="http://schemas.microsoft.com/office/powerpoint/2010/main" val="415412785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as coagulant dose increases?</a:t>
            </a:r>
            <a:endParaRPr lang="en-US" dirty="0"/>
          </a:p>
        </p:txBody>
      </p:sp>
      <p:sp>
        <p:nvSpPr>
          <p:cNvPr id="3" name="Content Placeholder 2"/>
          <p:cNvSpPr>
            <a:spLocks noGrp="1"/>
          </p:cNvSpPr>
          <p:nvPr>
            <p:ph idx="1"/>
          </p:nvPr>
        </p:nvSpPr>
        <p:spPr/>
        <p:txBody>
          <a:bodyPr/>
          <a:lstStyle/>
          <a:p>
            <a:r>
              <a:rPr lang="en-US" dirty="0" smtClean="0"/>
              <a:t>Coagulant nanoparticle aggregation begins</a:t>
            </a:r>
          </a:p>
          <a:p>
            <a:r>
              <a:rPr lang="en-US" dirty="0" smtClean="0"/>
              <a:t>Collisions between nanoparticles and other particles and other nanoparticles are driven by diffusion</a:t>
            </a:r>
          </a:p>
          <a:p>
            <a:r>
              <a:rPr lang="en-US" dirty="0" smtClean="0"/>
              <a:t>Perhaps the probability of a collision with clay or an other nanoparticle is based on the total surface area of the different types of particles</a:t>
            </a:r>
          </a:p>
          <a:p>
            <a:r>
              <a:rPr lang="en-US" dirty="0" smtClean="0"/>
              <a:t>Perhaps assume that surface area is conservative even as the particles aggregate?</a:t>
            </a:r>
            <a:endParaRPr lang="en-US" dirty="0"/>
          </a:p>
        </p:txBody>
      </p:sp>
    </p:spTree>
    <p:extLst>
      <p:ext uri="{BB962C8B-B14F-4D97-AF65-F5344CB8AC3E}">
        <p14:creationId xmlns:p14="http://schemas.microsoft.com/office/powerpoint/2010/main" val="25322428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Hypotheses (fluffy flocs)</a:t>
            </a:r>
            <a:endParaRPr lang="en-US" dirty="0"/>
          </a:p>
        </p:txBody>
      </p:sp>
      <p:sp>
        <p:nvSpPr>
          <p:cNvPr id="3" name="Content Placeholder 2"/>
          <p:cNvSpPr>
            <a:spLocks noGrp="1"/>
          </p:cNvSpPr>
          <p:nvPr>
            <p:ph idx="1"/>
          </p:nvPr>
        </p:nvSpPr>
        <p:spPr/>
        <p:txBody>
          <a:bodyPr/>
          <a:lstStyle/>
          <a:p>
            <a:r>
              <a:rPr lang="en-US" dirty="0" smtClean="0"/>
              <a:t>Nanoparticles aggregate preferentially until the aggregate surface area is equal to the surface area of the clay</a:t>
            </a:r>
          </a:p>
          <a:p>
            <a:r>
              <a:rPr lang="en-US" dirty="0" smtClean="0"/>
              <a:t>The nanoparticles aggregates attach to clay with a reduced effectiveness of increasing coverage</a:t>
            </a:r>
          </a:p>
          <a:p>
            <a:r>
              <a:rPr lang="en-US" dirty="0" smtClean="0"/>
              <a:t>The diameter of the nanoparticle aggregates makes the clay particles effectively larger and less dense</a:t>
            </a:r>
          </a:p>
          <a:p>
            <a:r>
              <a:rPr lang="en-US" dirty="0" smtClean="0"/>
              <a:t>Clay/</a:t>
            </a:r>
            <a:r>
              <a:rPr lang="en-US" dirty="0" err="1" smtClean="0"/>
              <a:t>coag</a:t>
            </a:r>
            <a:r>
              <a:rPr lang="en-US" dirty="0" smtClean="0"/>
              <a:t> flocculation proceeds</a:t>
            </a:r>
            <a:endParaRPr lang="en-US" dirty="0"/>
          </a:p>
        </p:txBody>
      </p:sp>
    </p:spTree>
    <p:extLst>
      <p:ext uri="{BB962C8B-B14F-4D97-AF65-F5344CB8AC3E}">
        <p14:creationId xmlns:p14="http://schemas.microsoft.com/office/powerpoint/2010/main" val="10164134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259" y="2097902"/>
            <a:ext cx="2116203" cy="429258"/>
          </a:xfrm>
          <a:prstGeom prst="rect">
            <a:avLst/>
          </a:prstGeom>
        </p:spPr>
      </p:pic>
      <p:sp>
        <p:nvSpPr>
          <p:cNvPr id="6" name="TextBox 5"/>
          <p:cNvSpPr txBox="1"/>
          <p:nvPr/>
        </p:nvSpPr>
        <p:spPr>
          <a:xfrm>
            <a:off x="864066" y="2936147"/>
            <a:ext cx="184731"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07208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
            </a:r>
            <a:r>
              <a:rPr lang="en-US" sz="2400" dirty="0" smtClean="0"/>
              <a:t>collide.</a:t>
            </a:r>
            <a:endParaRPr lang="en-US" sz="2400" dirty="0"/>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68"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69"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62"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pic>
        <p:nvPicPr>
          <p:cNvPr id="152" name="Picture 151">
            <a:extLst>
              <a:ext uri="{FF2B5EF4-FFF2-40B4-BE49-F238E27FC236}">
                <a16:creationId xmlns:a16="http://schemas.microsoft.com/office/drawing/2014/main" id="{2F559CFC-3E05-4830-A967-E1F0CB78CB3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3863" y="6441777"/>
            <a:ext cx="2279135" cy="336060"/>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
        <p:nvSpPr>
          <p:cNvPr id="3" name="TextBox 2"/>
          <p:cNvSpPr txBox="1"/>
          <p:nvPr/>
        </p:nvSpPr>
        <p:spPr>
          <a:xfrm>
            <a:off x="6974457" y="3528646"/>
            <a:ext cx="1940943" cy="2246769"/>
          </a:xfrm>
          <a:prstGeom prst="rect">
            <a:avLst/>
          </a:prstGeom>
          <a:noFill/>
        </p:spPr>
        <p:txBody>
          <a:bodyPr wrap="square" rtlCol="0">
            <a:spAutoFit/>
          </a:bodyPr>
          <a:lstStyle/>
          <a:p>
            <a:r>
              <a:rPr lang="en-US" dirty="0" smtClean="0"/>
              <a:t>No evidence here of two flocculation regimes</a:t>
            </a:r>
            <a:endParaRPr lang="en-US" dirty="0"/>
          </a:p>
        </p:txBody>
      </p:sp>
    </p:spTree>
    <p:extLst>
      <p:ext uri="{BB962C8B-B14F-4D97-AF65-F5344CB8AC3E}">
        <p14:creationId xmlns:p14="http://schemas.microsoft.com/office/powerpoint/2010/main" val="5810225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4345338"/>
            <a:ext cx="3212538" cy="1015663"/>
          </a:xfrm>
          <a:prstGeom prst="rect">
            <a:avLst/>
          </a:prstGeom>
          <a:noFill/>
        </p:spPr>
        <p:txBody>
          <a:bodyPr wrap="square" rtlCol="0">
            <a:spAutoFit/>
          </a:bodyPr>
          <a:lstStyle/>
          <a:p>
            <a:pPr algn="ctr"/>
            <a:r>
              <a:rPr lang="en-US" sz="2000" dirty="0">
                <a:latin typeface="+mn-lt"/>
              </a:rPr>
              <a:t>Rate constant (model fitting parameter</a:t>
            </a:r>
            <a:r>
              <a:rPr lang="en-US" sz="2000" dirty="0" smtClean="0">
                <a:latin typeface="+mn-lt"/>
              </a:rPr>
              <a:t>) : includes info on size distribution</a:t>
            </a:r>
            <a:endParaRPr lang="en-US" sz="2000" dirty="0">
              <a:latin typeface="+mn-lt"/>
            </a:endParaRPr>
          </a:p>
        </p:txBody>
      </p:sp>
      <p:cxnSp>
        <p:nvCxnSpPr>
          <p:cNvPr id="484" name="Elbow Connector 483"/>
          <p:cNvCxnSpPr>
            <a:cxnSpLocks/>
            <a:stCxn id="482" idx="3"/>
          </p:cNvCxnSpPr>
          <p:nvPr/>
        </p:nvCxnSpPr>
        <p:spPr>
          <a:xfrm flipV="1">
            <a:off x="3463391" y="2624580"/>
            <a:ext cx="685440" cy="222859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500833"/>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cxnSp>
        <p:nvCxnSpPr>
          <p:cNvPr id="20" name="Elbow Connector 19"/>
          <p:cNvCxnSpPr>
            <a:cxnSpLocks/>
          </p:cNvCxnSpPr>
          <p:nvPr/>
        </p:nvCxnSpPr>
        <p:spPr>
          <a:xfrm rot="16200000" flipV="1">
            <a:off x="1829990" y="2726234"/>
            <a:ext cx="259287" cy="5598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2032" y="2938955"/>
            <a:ext cx="3212538" cy="1015663"/>
          </a:xfrm>
          <a:prstGeom prst="rect">
            <a:avLst/>
          </a:prstGeom>
          <a:noFill/>
        </p:spPr>
        <p:txBody>
          <a:bodyPr wrap="square" rtlCol="0">
            <a:spAutoFit/>
          </a:bodyPr>
          <a:lstStyle/>
          <a:p>
            <a:pPr algn="ctr"/>
            <a:r>
              <a:rPr lang="en-US" sz="2000" dirty="0" smtClean="0">
                <a:latin typeface="+mn-lt"/>
              </a:rPr>
              <a:t>Dimensionless concentration of particles that don’t settle</a:t>
            </a:r>
            <a:endParaRPr lang="en-US" sz="2000" dirty="0">
              <a:latin typeface="+mn-lt"/>
            </a:endParaRPr>
          </a:p>
        </p:txBody>
      </p:sp>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Surface Water often has Natural Organic Matter (NOM)</a:t>
            </a:r>
            <a:endParaRPr lang="en-US" sz="3600" dirty="0"/>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smtClean="0"/>
              <a:t>Natural </a:t>
            </a:r>
            <a:r>
              <a:rPr lang="en-US" dirty="0"/>
              <a:t>Organic Matter </a:t>
            </a:r>
            <a:r>
              <a:rPr lang="en-US" dirty="0" smtClean="0"/>
              <a:t>(NOM</a:t>
            </a:r>
            <a:r>
              <a:rPr lang="en-US" dirty="0"/>
              <a:t>)</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5076092" y="1910862"/>
            <a:ext cx="1067861" cy="18574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a:t>
            </a:r>
            <a:r>
              <a:rPr lang="en-US" dirty="0" smtClean="0"/>
              <a:t>design (we are working on this!)</a:t>
            </a:r>
            <a:endParaRPr lang="en-US" dirty="0"/>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a:t>
            </a:r>
            <a:r>
              <a:rPr lang="en-US" sz="3200" dirty="0" smtClean="0"/>
              <a:t>AguaClara Hydraulic Flocculation Model</a:t>
            </a:r>
            <a:endParaRPr lang="en-US" dirty="0"/>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70"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24.9719"/>
  <p:tag name="ORIGINALWIDTH" val="989.8762"/>
  <p:tag name="LATEXADDIN" val="\documentclass{article}&#10;\usepackage{amsmath}&#10;\pagestyle{empty}&#10;\begin{document}&#10;&#10;$$d = d_{Clay} n_{Clay}^\frac{1}{D_{Fractal}}$$&#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2236.97"/>
  <p:tag name="LATEXADDIN" val="\documentclass{article}&#10;\usepackage{amsmath}&#10;\pagestyle{empty}&#10;\begin{document}&#10;&#10;$$M_{Clay}^{Floc} = \rho_{Clay} \rlap{--}V_{Clay}^{Floc} = n_{Clay}\rho_{Clay}  \frac{\pi}{6} d_{Clay}^3 $$&#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252.344"/>
  <p:tag name="LATEXADDIN" val="\documentclass{article}&#10;\usepackage{amsmath}&#10;\pagestyle{empty}&#10;\begin{document}&#10;&#10;$$\rlap{--}V_{Total}^{Floc} =  \rlap{--}V_{H_2O}^{Floc} + \rlap{--}V_{Clay}^{Floc}  $$&#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1085.114"/>
  <p:tag name="LATEXADDIN" val="\documentclass{article}&#10;\usepackage{amsmath}&#10;\pagestyle{empty}&#10;\begin{document}&#10;&#10;$$M_{H_2O}^{Floc} = \rho_{H_2O} \rlap{--}V_{H_2O}^{Floc}  $$&#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358.83"/>
  <p:tag name="LATEXADDIN" val="\documentclass{article}&#10;\usepackage{amsmath}&#10;\pagestyle{empty}&#10;\begin{document}&#10;&#10;$$\rlap{--}V_{Total}^{Floc} = \rlap{--} \frac{\pi}{6} d_{Clay}^3 n_{Clay}^\frac{3}{D_{Fractal}}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64.079"/>
  <p:tag name="LATEXADDIN" val="\documentclass{article}&#10;\usepackage{amsmath}&#10;\pagestyle{empty}&#10;\begin{document}&#10;&#10;$$M_{Total}^{Floc} =  M_{H_2O}^{Floc} + M_{Clay}^{Floc}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560.18"/>
  <p:tag name="LATEXADDIN" val="\documentclass{article}&#10;\usepackage{amsmath}&#10;\pagestyle{empty}&#10;\begin{document}&#10;&#10;$$M_{Water}^{Floc} + M_{Clay}^{Floc} = \rho_{Water} \rlap{--}V_{Water}^{Floc} +  \rho_{Clay} \rlap{--}V_{Clay}^{Floc}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06.112"/>
  <p:tag name="LATEXADDIN" val="\documentclass{article}&#10;\usepackage{amsmath}&#10;\pagestyle{empty}&#10;\begin{document}&#10;&#10;$$M_{Water}^{Floc} + M_{Clay}^{Floc} = \rho_{Water} \left( \rlap{--}V_{Total}^{Floc} - \rlap{--}V_{Clay}^{Floc} \right) +  \rho_{Clay} \rlap{--}V_{Clay}^{Floc}  $$&#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45.107"/>
  <p:tag name="LATEXADDIN" val="\documentclass{article}&#10;\usepackage{amsmath}&#10;\pagestyle{empty}&#10;\begin{document}&#10;&#10;$$M_{Water}^{Floc} + M_{Clay}^{Floc} = \rho_{Water}  \rlap{--}V_{Total}^{Floc}  +  \left(\rho_{Clay} - \rho_{Water}\right) \rlap{--}V_{Clay}^{Floc}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822.6472"/>
  <p:tag name="LATEXADDIN" val="\documentclass{article}&#10;\usepackage{amsmath}&#10;\pagestyle{empty}&#10;\begin{document}&#10;&#10;$$\rho_{Floc} = \frac{M_{Total}^{Floc}}{\rlap{--}V_{Total}^{Floc}}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893.138"/>
  <p:tag name="LATEXADDIN" val="\documentclass{article}&#10;\usepackage{amsmath}&#10;\pagestyle{empty}&#10;\begin{document}&#10;&#10;$$M_{H_2O}^{Floc} + M_{Clay}^{Floc} = \rho_{H_2O}  \rlap{--}V_{Total}^{Floc}  +  \left(\rho_{Clay} - \rho_{H_2O}\right) \rlap{--}V_{Clay}^{Floc}  $$&#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350.956"/>
  <p:tag name="LATEXADDIN" val="\documentclass{article}&#10;\usepackage{amsmath}&#10;\pagestyle{empty}&#10;\begin{document}&#10;&#10;$$\rho_{Floc} = \frac{\rho_{H_2O}  \rlap{--}V_{Total}^{Floc}  +  \left(\rho_{Clay} - \rho_{H_2O}\right) \rlap{--}V_{Clay}^{Floc}}{\rlap{--}V_{Total}^{Floc}}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42.745"/>
  <p:tag name="LATEXADDIN" val="\documentclass{article}&#10;\usepackage{amsmath}&#10;\pagestyle{empty}&#10;\begin{document}&#10;&#10;$$\rho_{Floc} - \rho_{H_2O} = \left(\rho_{Clay} - \rho_{H_2O}\right) \frac{ \rlap{--}V_{Clay}^{Floc}}{\rlap{--}V_{Total}^{Floc}} $$&#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860.8923"/>
  <p:tag name="LATEXADDIN" val="\documentclass{article}&#10;\usepackage{amsmath}&#10;\pagestyle{empty}&#10;\begin{document}&#10;&#10;$$\rlap{--}V_{Total}^{Floc} = \frac{\pi}{6} d_{Floc}^3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452.568"/>
  <p:tag name="LATEXADDIN" val="\documentclass{article}&#10;\usepackage{amsmath}&#10;\pagestyle{empty}&#10;\begin{document}&#10;&#10;$$\left(\frac{\rlap{--}V_{Total}^{Floc}}{\frac{\pi}{6} d_{Clay}^3}\right)^\frac{D_{Fractal}}{3} =  n_{Clay} $$&#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376.828"/>
  <p:tag name="LATEXADDIN" val="\documentclass{article}&#10;\usepackage{amsmath}&#10;\pagestyle{empty}&#10;\begin{document}&#10;&#10;$$n_{Clay} = \left(\frac{ d_{Floc}^3}{ d_{Clay}^3}\right)^\frac{D_{Fractal}}{3} $$&#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805.024"/>
  <p:tag name="LATEXADDIN" val="\documentclass{article}&#10;\usepackage{amsmath}&#10;\pagestyle{empty}&#10;\begin{document}&#10;&#10;$$\rlap{--}V_{Clay}^{Floc} = \frac{\pi}{6} d_{Clay}^3  \left(\frac{ d_{Floc}^3}{ d_{Clay}^3}\right)^\frac{D_{Fractal}}{3}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229659</TotalTime>
  <Words>3691</Words>
  <Application>Microsoft Office PowerPoint</Application>
  <PresentationFormat>On-screen Show (4:3)</PresentationFormat>
  <Paragraphs>494</Paragraphs>
  <Slides>76</Slides>
  <Notes>37</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76</vt:i4>
      </vt:variant>
    </vt:vector>
  </HeadingPairs>
  <TitlesOfParts>
    <vt:vector size="89"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Primary particle does not attach to a large floc in uniform shear* (edge of knowledge alert)</vt:lpstr>
      <vt:lpstr>Similar size flocs can collide and attach* (edge of knowledge alert)</vt:lpstr>
      <vt:lpstr>Wait! How do the coagulant nanoparticles get to the clay?</vt:lpstr>
      <vt:lpstr>Flocculation models based on geometry and stickiness of nanoparticles can predict performance</vt:lpstr>
      <vt:lpstr>Human hair is 50 mm in diameter</vt:lpstr>
      <vt:lpstr>Sizes of a few particles</vt:lpstr>
      <vt:lpstr>How much coagulant should we add?</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Floc Density (clay dominates)</vt:lpstr>
      <vt:lpstr>Floc Density (clay dominates)</vt:lpstr>
      <vt:lpstr>Floc Density (clay dominates)</vt:lpstr>
      <vt:lpstr>PowerPoint Presentation</vt:lpstr>
      <vt:lpstr>What happens as coagulant dose increases?</vt:lpstr>
      <vt:lpstr>Model Hypotheses (fluffy flocs)</vt:lpstr>
      <vt:lpstr>PowerPoint Presentation</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Surface Water often has Natural Organic Matter (NOM)</vt:lpstr>
      <vt:lpstr>PowerPoint Presentation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AguaClara Hydraulic Flocculation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6811</cp:revision>
  <dcterms:created xsi:type="dcterms:W3CDTF">2009-05-27T15:44:15Z</dcterms:created>
  <dcterms:modified xsi:type="dcterms:W3CDTF">2019-12-14T19:34:04Z</dcterms:modified>
</cp:coreProperties>
</file>